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Quattrocento"/>
      <p:regular r:id="rId19"/>
    </p:embeddedFont>
    <p:embeddedFont>
      <p:font typeface="Quattrocento"/>
      <p:regular r:id="rId20"/>
    </p:embeddedFont>
    <p:embeddedFont>
      <p:font typeface="Quattrocento"/>
      <p:regular r:id="rId21"/>
    </p:embeddedFont>
    <p:embeddedFont>
      <p:font typeface="Quattrocen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30216"/>
            <a:ext cx="7468553" cy="2112050"/>
          </a:xfrm>
          <a:prstGeom prst="rect">
            <a:avLst/>
          </a:prstGeom>
          <a:noFill/>
          <a:ln/>
        </p:spPr>
        <p:txBody>
          <a:bodyPr wrap="squar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AI-based Resume Screening: Revolutionizing HR with Hugging Face Transformers</a:t>
            </a:r>
            <a:endParaRPr lang="en-US" sz="4400" dirty="0"/>
          </a:p>
        </p:txBody>
      </p:sp>
      <p:sp>
        <p:nvSpPr>
          <p:cNvPr id="4" name="Text 1"/>
          <p:cNvSpPr/>
          <p:nvPr/>
        </p:nvSpPr>
        <p:spPr>
          <a:xfrm>
            <a:off x="837724" y="4201239"/>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Welcome to our innovative project on AI-based Resume Screening. In this presentation, we'll explore how we've harnessed the power of Hugging Face's transformers to create an intelligent system that automates the resume filtering process for HR departments. Our solution identifies relevant skills, experiences, and qualifications, streamlining the job application process and enhancing efficiency.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1157" y="778431"/>
            <a:ext cx="5872163" cy="572333"/>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GitHub Repository Structure</a:t>
            </a:r>
            <a:endParaRPr lang="en-US" sz="3600" dirty="0"/>
          </a:p>
        </p:txBody>
      </p:sp>
      <p:pic>
        <p:nvPicPr>
          <p:cNvPr id="3" name="Image 0" descr="preencoded.png">    </p:cNvPr>
          <p:cNvPicPr>
            <a:picLocks noChangeAspect="1"/>
          </p:cNvPicPr>
          <p:nvPr/>
        </p:nvPicPr>
        <p:blipFill>
          <a:blip r:embed="rId1"/>
          <a:stretch>
            <a:fillRect/>
          </a:stretch>
        </p:blipFill>
        <p:spPr>
          <a:xfrm>
            <a:off x="3341370" y="1739979"/>
            <a:ext cx="1313498" cy="1103352"/>
          </a:xfrm>
          <a:prstGeom prst="rect">
            <a:avLst/>
          </a:prstGeom>
        </p:spPr>
      </p:pic>
      <p:sp>
        <p:nvSpPr>
          <p:cNvPr id="4" name="Text 1"/>
          <p:cNvSpPr/>
          <p:nvPr/>
        </p:nvSpPr>
        <p:spPr>
          <a:xfrm>
            <a:off x="3955018" y="2233255"/>
            <a:ext cx="86082"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1</a:t>
            </a:r>
            <a:endParaRPr lang="en-US" sz="1900" dirty="0"/>
          </a:p>
        </p:txBody>
      </p:sp>
      <p:sp>
        <p:nvSpPr>
          <p:cNvPr id="5" name="Text 2"/>
          <p:cNvSpPr/>
          <p:nvPr/>
        </p:nvSpPr>
        <p:spPr>
          <a:xfrm>
            <a:off x="4849416" y="1934528"/>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README.md</a:t>
            </a:r>
            <a:endParaRPr lang="en-US" sz="1800" dirty="0"/>
          </a:p>
        </p:txBody>
      </p:sp>
      <p:sp>
        <p:nvSpPr>
          <p:cNvPr id="6" name="Text 3"/>
          <p:cNvSpPr/>
          <p:nvPr/>
        </p:nvSpPr>
        <p:spPr>
          <a:xfrm>
            <a:off x="4849416" y="2337316"/>
            <a:ext cx="3465195"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Project overview and setup instructions</a:t>
            </a:r>
            <a:endParaRPr lang="en-US" sz="1500" dirty="0"/>
          </a:p>
        </p:txBody>
      </p:sp>
      <p:sp>
        <p:nvSpPr>
          <p:cNvPr id="7" name="Shape 4"/>
          <p:cNvSpPr/>
          <p:nvPr/>
        </p:nvSpPr>
        <p:spPr>
          <a:xfrm>
            <a:off x="4703445" y="2858095"/>
            <a:ext cx="9197221" cy="11430"/>
          </a:xfrm>
          <a:prstGeom prst="roundRect">
            <a:avLst>
              <a:gd name="adj" fmla="val 255406"/>
            </a:avLst>
          </a:prstGeom>
          <a:solidFill>
            <a:srgbClr val="4A6B6A"/>
          </a:solidFill>
          <a:ln/>
        </p:spPr>
      </p:sp>
      <p:pic>
        <p:nvPicPr>
          <p:cNvPr id="8" name="Image 1" descr="preencoded.png">    </p:cNvPr>
          <p:cNvPicPr>
            <a:picLocks noChangeAspect="1"/>
          </p:cNvPicPr>
          <p:nvPr/>
        </p:nvPicPr>
        <p:blipFill>
          <a:blip r:embed="rId2"/>
          <a:stretch>
            <a:fillRect/>
          </a:stretch>
        </p:blipFill>
        <p:spPr>
          <a:xfrm>
            <a:off x="2684621" y="2891909"/>
            <a:ext cx="2626995" cy="1103352"/>
          </a:xfrm>
          <a:prstGeom prst="rect">
            <a:avLst/>
          </a:prstGeom>
        </p:spPr>
      </p:pic>
      <p:sp>
        <p:nvSpPr>
          <p:cNvPr id="9" name="Text 5"/>
          <p:cNvSpPr/>
          <p:nvPr/>
        </p:nvSpPr>
        <p:spPr>
          <a:xfrm>
            <a:off x="3932873" y="3248978"/>
            <a:ext cx="130373"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2</a:t>
            </a:r>
            <a:endParaRPr lang="en-US" sz="1900" dirty="0"/>
          </a:p>
        </p:txBody>
      </p:sp>
      <p:sp>
        <p:nvSpPr>
          <p:cNvPr id="10" name="Text 6"/>
          <p:cNvSpPr/>
          <p:nvPr/>
        </p:nvSpPr>
        <p:spPr>
          <a:xfrm>
            <a:off x="5506164" y="308645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src/</a:t>
            </a:r>
            <a:endParaRPr lang="en-US" sz="1800" dirty="0"/>
          </a:p>
        </p:txBody>
      </p:sp>
      <p:sp>
        <p:nvSpPr>
          <p:cNvPr id="11" name="Text 7"/>
          <p:cNvSpPr/>
          <p:nvPr/>
        </p:nvSpPr>
        <p:spPr>
          <a:xfrm>
            <a:off x="5506164" y="3489246"/>
            <a:ext cx="6592729"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Source code for data preprocessing, model implementation, and evaluation</a:t>
            </a:r>
            <a:endParaRPr lang="en-US" sz="1500" dirty="0"/>
          </a:p>
        </p:txBody>
      </p:sp>
      <p:sp>
        <p:nvSpPr>
          <p:cNvPr id="12" name="Shape 8"/>
          <p:cNvSpPr/>
          <p:nvPr/>
        </p:nvSpPr>
        <p:spPr>
          <a:xfrm>
            <a:off x="5360194" y="4010025"/>
            <a:ext cx="8540472" cy="11430"/>
          </a:xfrm>
          <a:prstGeom prst="roundRect">
            <a:avLst>
              <a:gd name="adj" fmla="val 255406"/>
            </a:avLst>
          </a:prstGeom>
          <a:solidFill>
            <a:srgbClr val="4A6B6A"/>
          </a:solidFill>
          <a:ln/>
        </p:spPr>
      </p:sp>
      <p:pic>
        <p:nvPicPr>
          <p:cNvPr id="13" name="Image 2" descr="preencoded.png">    </p:cNvPr>
          <p:cNvPicPr>
            <a:picLocks noChangeAspect="1"/>
          </p:cNvPicPr>
          <p:nvPr/>
        </p:nvPicPr>
        <p:blipFill>
          <a:blip r:embed="rId3"/>
          <a:stretch>
            <a:fillRect/>
          </a:stretch>
        </p:blipFill>
        <p:spPr>
          <a:xfrm>
            <a:off x="2027753" y="4043839"/>
            <a:ext cx="3940612" cy="1103352"/>
          </a:xfrm>
          <a:prstGeom prst="rect">
            <a:avLst/>
          </a:prstGeom>
        </p:spPr>
      </p:pic>
      <p:sp>
        <p:nvSpPr>
          <p:cNvPr id="14" name="Text 9"/>
          <p:cNvSpPr/>
          <p:nvPr/>
        </p:nvSpPr>
        <p:spPr>
          <a:xfrm>
            <a:off x="3931801" y="4400907"/>
            <a:ext cx="132278"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3</a:t>
            </a:r>
            <a:endParaRPr lang="en-US" sz="1900" dirty="0"/>
          </a:p>
        </p:txBody>
      </p:sp>
      <p:sp>
        <p:nvSpPr>
          <p:cNvPr id="15" name="Text 10"/>
          <p:cNvSpPr/>
          <p:nvPr/>
        </p:nvSpPr>
        <p:spPr>
          <a:xfrm>
            <a:off x="6162913" y="423838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data/</a:t>
            </a:r>
            <a:endParaRPr lang="en-US" sz="1800" dirty="0"/>
          </a:p>
        </p:txBody>
      </p:sp>
      <p:sp>
        <p:nvSpPr>
          <p:cNvPr id="16" name="Text 11"/>
          <p:cNvSpPr/>
          <p:nvPr/>
        </p:nvSpPr>
        <p:spPr>
          <a:xfrm>
            <a:off x="6162913" y="4641175"/>
            <a:ext cx="3354467"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Dataset files and preprocessing scripts</a:t>
            </a:r>
            <a:endParaRPr lang="en-US" sz="1500" dirty="0"/>
          </a:p>
        </p:txBody>
      </p:sp>
      <p:sp>
        <p:nvSpPr>
          <p:cNvPr id="17" name="Shape 12"/>
          <p:cNvSpPr/>
          <p:nvPr/>
        </p:nvSpPr>
        <p:spPr>
          <a:xfrm>
            <a:off x="6016943" y="5161955"/>
            <a:ext cx="7883723" cy="11430"/>
          </a:xfrm>
          <a:prstGeom prst="roundRect">
            <a:avLst>
              <a:gd name="adj" fmla="val 255406"/>
            </a:avLst>
          </a:prstGeom>
          <a:solidFill>
            <a:srgbClr val="4A6B6A"/>
          </a:solidFill>
          <a:ln/>
        </p:spPr>
      </p:sp>
      <p:pic>
        <p:nvPicPr>
          <p:cNvPr id="18" name="Image 3" descr="preencoded.png">    </p:cNvPr>
          <p:cNvPicPr>
            <a:picLocks noChangeAspect="1"/>
          </p:cNvPicPr>
          <p:nvPr/>
        </p:nvPicPr>
        <p:blipFill>
          <a:blip r:embed="rId4"/>
          <a:stretch>
            <a:fillRect/>
          </a:stretch>
        </p:blipFill>
        <p:spPr>
          <a:xfrm>
            <a:off x="1371005" y="5195768"/>
            <a:ext cx="5254109" cy="1103352"/>
          </a:xfrm>
          <a:prstGeom prst="rect">
            <a:avLst/>
          </a:prstGeom>
        </p:spPr>
      </p:pic>
      <p:sp>
        <p:nvSpPr>
          <p:cNvPr id="19" name="Text 13"/>
          <p:cNvSpPr/>
          <p:nvPr/>
        </p:nvSpPr>
        <p:spPr>
          <a:xfrm>
            <a:off x="3936206" y="5552837"/>
            <a:ext cx="123587"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4</a:t>
            </a:r>
            <a:endParaRPr lang="en-US" sz="1900" dirty="0"/>
          </a:p>
        </p:txBody>
      </p:sp>
      <p:sp>
        <p:nvSpPr>
          <p:cNvPr id="20" name="Text 14"/>
          <p:cNvSpPr/>
          <p:nvPr/>
        </p:nvSpPr>
        <p:spPr>
          <a:xfrm>
            <a:off x="6819662" y="5390317"/>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notebooks/</a:t>
            </a:r>
            <a:endParaRPr lang="en-US" sz="1800" dirty="0"/>
          </a:p>
        </p:txBody>
      </p:sp>
      <p:sp>
        <p:nvSpPr>
          <p:cNvPr id="21" name="Text 15"/>
          <p:cNvSpPr/>
          <p:nvPr/>
        </p:nvSpPr>
        <p:spPr>
          <a:xfrm>
            <a:off x="6819662" y="5793105"/>
            <a:ext cx="4474131"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Jupyter notebooks for EDA and result visualizations</a:t>
            </a:r>
            <a:endParaRPr lang="en-US" sz="1500" dirty="0"/>
          </a:p>
        </p:txBody>
      </p:sp>
      <p:sp>
        <p:nvSpPr>
          <p:cNvPr id="22" name="Shape 16"/>
          <p:cNvSpPr/>
          <p:nvPr/>
        </p:nvSpPr>
        <p:spPr>
          <a:xfrm>
            <a:off x="6673691" y="6313884"/>
            <a:ext cx="7226975" cy="11430"/>
          </a:xfrm>
          <a:prstGeom prst="roundRect">
            <a:avLst>
              <a:gd name="adj" fmla="val 255406"/>
            </a:avLst>
          </a:prstGeom>
          <a:solidFill>
            <a:srgbClr val="4A6B6A"/>
          </a:solidFill>
          <a:ln/>
        </p:spPr>
      </p:sp>
      <p:pic>
        <p:nvPicPr>
          <p:cNvPr id="23" name="Image 4" descr="preencoded.png">    </p:cNvPr>
          <p:cNvPicPr>
            <a:picLocks noChangeAspect="1"/>
          </p:cNvPicPr>
          <p:nvPr/>
        </p:nvPicPr>
        <p:blipFill>
          <a:blip r:embed="rId5"/>
          <a:stretch>
            <a:fillRect/>
          </a:stretch>
        </p:blipFill>
        <p:spPr>
          <a:xfrm>
            <a:off x="714256" y="6347698"/>
            <a:ext cx="6567607" cy="1103352"/>
          </a:xfrm>
          <a:prstGeom prst="rect">
            <a:avLst/>
          </a:prstGeom>
        </p:spPr>
      </p:pic>
      <p:sp>
        <p:nvSpPr>
          <p:cNvPr id="24" name="Text 17"/>
          <p:cNvSpPr/>
          <p:nvPr/>
        </p:nvSpPr>
        <p:spPr>
          <a:xfrm>
            <a:off x="3933468" y="6704767"/>
            <a:ext cx="129183" cy="389096"/>
          </a:xfrm>
          <a:prstGeom prst="rect">
            <a:avLst/>
          </a:prstGeom>
          <a:noFill/>
          <a:ln/>
        </p:spPr>
        <p:txBody>
          <a:bodyPr wrap="none" lIns="0" tIns="0" rIns="0" bIns="0" rtlCol="0" anchor="t"/>
          <a:lstStyle/>
          <a:p>
            <a:pPr algn="ctr" indent="0" marL="0">
              <a:lnSpc>
                <a:spcPts val="3050"/>
              </a:lnSpc>
              <a:buNone/>
            </a:pPr>
            <a:r>
              <a:rPr lang="en-US" sz="1900" dirty="0">
                <a:solidFill>
                  <a:srgbClr val="F9EEE7"/>
                </a:solidFill>
                <a:latin typeface="Quattrocento" pitchFamily="34" charset="0"/>
                <a:ea typeface="Quattrocento" pitchFamily="34" charset="-122"/>
                <a:cs typeface="Quattrocento" pitchFamily="34" charset="-120"/>
              </a:rPr>
              <a:t>5</a:t>
            </a:r>
            <a:endParaRPr lang="en-US" sz="1900" dirty="0"/>
          </a:p>
        </p:txBody>
      </p:sp>
      <p:sp>
        <p:nvSpPr>
          <p:cNvPr id="25" name="Text 18"/>
          <p:cNvSpPr/>
          <p:nvPr/>
        </p:nvSpPr>
        <p:spPr>
          <a:xfrm>
            <a:off x="7476411" y="6542246"/>
            <a:ext cx="2289572" cy="286107"/>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docs/</a:t>
            </a:r>
            <a:endParaRPr lang="en-US" sz="1800" dirty="0"/>
          </a:p>
        </p:txBody>
      </p:sp>
      <p:sp>
        <p:nvSpPr>
          <p:cNvPr id="26" name="Text 19"/>
          <p:cNvSpPr/>
          <p:nvPr/>
        </p:nvSpPr>
        <p:spPr>
          <a:xfrm>
            <a:off x="7476411" y="6945035"/>
            <a:ext cx="3777377" cy="311468"/>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Detailed documentation and project report</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5099" y="625435"/>
            <a:ext cx="9482733" cy="668179"/>
          </a:xfrm>
          <a:prstGeom prst="rect">
            <a:avLst/>
          </a:prstGeom>
          <a:noFill/>
          <a:ln/>
        </p:spPr>
        <p:txBody>
          <a:bodyPr wrap="none" lIns="0" tIns="0" rIns="0" bIns="0" rtlCol="0" anchor="t"/>
          <a:lstStyle/>
          <a:p>
            <a:pPr indent="0" marL="0">
              <a:lnSpc>
                <a:spcPts val="5250"/>
              </a:lnSpc>
              <a:buNone/>
            </a:pPr>
            <a:r>
              <a:rPr lang="en-US" sz="4200" dirty="0">
                <a:solidFill>
                  <a:srgbClr val="FFD9BE"/>
                </a:solidFill>
                <a:latin typeface="Quattrocento" pitchFamily="34" charset="0"/>
                <a:ea typeface="Quattrocento" pitchFamily="34" charset="-122"/>
                <a:cs typeface="Quattrocento" pitchFamily="34" charset="-120"/>
              </a:rPr>
              <a:t>Future Enhancements and Applications</a:t>
            </a:r>
            <a:endParaRPr lang="en-US" sz="4200" dirty="0"/>
          </a:p>
        </p:txBody>
      </p:sp>
      <p:sp>
        <p:nvSpPr>
          <p:cNvPr id="3" name="Shape 1"/>
          <p:cNvSpPr/>
          <p:nvPr/>
        </p:nvSpPr>
        <p:spPr>
          <a:xfrm>
            <a:off x="795099" y="1747957"/>
            <a:ext cx="1629966" cy="1288018"/>
          </a:xfrm>
          <a:prstGeom prst="roundRect">
            <a:avLst>
              <a:gd name="adj" fmla="val 2646"/>
            </a:avLst>
          </a:prstGeom>
          <a:solidFill>
            <a:srgbClr val="315251"/>
          </a:solidFill>
          <a:ln/>
        </p:spPr>
      </p:sp>
      <p:sp>
        <p:nvSpPr>
          <p:cNvPr id="4" name="Text 2"/>
          <p:cNvSpPr/>
          <p:nvPr/>
        </p:nvSpPr>
        <p:spPr>
          <a:xfrm>
            <a:off x="1022271" y="2164794"/>
            <a:ext cx="100489"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5" name="Text 3"/>
          <p:cNvSpPr/>
          <p:nvPr/>
        </p:nvSpPr>
        <p:spPr>
          <a:xfrm>
            <a:off x="2652236" y="1975128"/>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Multi-lingual Support</a:t>
            </a:r>
            <a:endParaRPr lang="en-US" sz="2100" dirty="0"/>
          </a:p>
        </p:txBody>
      </p:sp>
      <p:sp>
        <p:nvSpPr>
          <p:cNvPr id="6" name="Text 4"/>
          <p:cNvSpPr/>
          <p:nvPr/>
        </p:nvSpPr>
        <p:spPr>
          <a:xfrm>
            <a:off x="2652236" y="2445425"/>
            <a:ext cx="6083498"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Extend the model to process resumes in multiple languages</a:t>
            </a:r>
            <a:endParaRPr lang="en-US" sz="1750" dirty="0"/>
          </a:p>
        </p:txBody>
      </p:sp>
      <p:sp>
        <p:nvSpPr>
          <p:cNvPr id="7" name="Shape 5"/>
          <p:cNvSpPr/>
          <p:nvPr/>
        </p:nvSpPr>
        <p:spPr>
          <a:xfrm>
            <a:off x="2538651" y="3020735"/>
            <a:ext cx="11183064" cy="15240"/>
          </a:xfrm>
          <a:prstGeom prst="roundRect">
            <a:avLst>
              <a:gd name="adj" fmla="val 223603"/>
            </a:avLst>
          </a:prstGeom>
          <a:solidFill>
            <a:srgbClr val="4A6B6A"/>
          </a:solidFill>
          <a:ln/>
        </p:spPr>
      </p:sp>
      <p:sp>
        <p:nvSpPr>
          <p:cNvPr id="8" name="Shape 6"/>
          <p:cNvSpPr/>
          <p:nvPr/>
        </p:nvSpPr>
        <p:spPr>
          <a:xfrm>
            <a:off x="795099" y="3149560"/>
            <a:ext cx="3260050" cy="1288018"/>
          </a:xfrm>
          <a:prstGeom prst="roundRect">
            <a:avLst>
              <a:gd name="adj" fmla="val 2646"/>
            </a:avLst>
          </a:prstGeom>
          <a:solidFill>
            <a:srgbClr val="315251"/>
          </a:solidFill>
          <a:ln/>
        </p:spPr>
      </p:sp>
      <p:sp>
        <p:nvSpPr>
          <p:cNvPr id="9" name="Text 7"/>
          <p:cNvSpPr/>
          <p:nvPr/>
        </p:nvSpPr>
        <p:spPr>
          <a:xfrm>
            <a:off x="1022271" y="3566398"/>
            <a:ext cx="152162"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0" name="Text 8"/>
          <p:cNvSpPr/>
          <p:nvPr/>
        </p:nvSpPr>
        <p:spPr>
          <a:xfrm>
            <a:off x="4282321" y="3376732"/>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Bias Detection</a:t>
            </a:r>
            <a:endParaRPr lang="en-US" sz="2100" dirty="0"/>
          </a:p>
        </p:txBody>
      </p:sp>
      <p:sp>
        <p:nvSpPr>
          <p:cNvPr id="11" name="Text 9"/>
          <p:cNvSpPr/>
          <p:nvPr/>
        </p:nvSpPr>
        <p:spPr>
          <a:xfrm>
            <a:off x="4282321" y="3847028"/>
            <a:ext cx="8500824"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algorithms to identify and mitigate potential biases in resume screening</a:t>
            </a:r>
            <a:endParaRPr lang="en-US" sz="1750" dirty="0"/>
          </a:p>
        </p:txBody>
      </p:sp>
      <p:sp>
        <p:nvSpPr>
          <p:cNvPr id="12" name="Shape 10"/>
          <p:cNvSpPr/>
          <p:nvPr/>
        </p:nvSpPr>
        <p:spPr>
          <a:xfrm>
            <a:off x="4168735" y="4422338"/>
            <a:ext cx="9552980" cy="15240"/>
          </a:xfrm>
          <a:prstGeom prst="roundRect">
            <a:avLst>
              <a:gd name="adj" fmla="val 223603"/>
            </a:avLst>
          </a:prstGeom>
          <a:solidFill>
            <a:srgbClr val="4A6B6A"/>
          </a:solidFill>
          <a:ln/>
        </p:spPr>
      </p:sp>
      <p:sp>
        <p:nvSpPr>
          <p:cNvPr id="13" name="Shape 11"/>
          <p:cNvSpPr/>
          <p:nvPr/>
        </p:nvSpPr>
        <p:spPr>
          <a:xfrm>
            <a:off x="795099" y="4551164"/>
            <a:ext cx="4890016" cy="1288018"/>
          </a:xfrm>
          <a:prstGeom prst="roundRect">
            <a:avLst>
              <a:gd name="adj" fmla="val 2646"/>
            </a:avLst>
          </a:prstGeom>
          <a:solidFill>
            <a:srgbClr val="315251"/>
          </a:solidFill>
          <a:ln/>
        </p:spPr>
      </p:sp>
      <p:sp>
        <p:nvSpPr>
          <p:cNvPr id="14" name="Text 12"/>
          <p:cNvSpPr/>
          <p:nvPr/>
        </p:nvSpPr>
        <p:spPr>
          <a:xfrm>
            <a:off x="1022271" y="4968002"/>
            <a:ext cx="154424"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15" name="Text 13"/>
          <p:cNvSpPr/>
          <p:nvPr/>
        </p:nvSpPr>
        <p:spPr>
          <a:xfrm>
            <a:off x="5912287" y="4778335"/>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Integration with ATS</a:t>
            </a:r>
            <a:endParaRPr lang="en-US" sz="2100" dirty="0"/>
          </a:p>
        </p:txBody>
      </p:sp>
      <p:sp>
        <p:nvSpPr>
          <p:cNvPr id="16" name="Text 14"/>
          <p:cNvSpPr/>
          <p:nvPr/>
        </p:nvSpPr>
        <p:spPr>
          <a:xfrm>
            <a:off x="5912287" y="5248632"/>
            <a:ext cx="5706308" cy="363379"/>
          </a:xfrm>
          <a:prstGeom prst="rect">
            <a:avLst/>
          </a:prstGeom>
          <a:noFill/>
          <a:ln/>
        </p:spPr>
        <p:txBody>
          <a:bodyPr wrap="non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Develop plugins for popular Applicant Tracking Systems</a:t>
            </a:r>
            <a:endParaRPr lang="en-US" sz="1750" dirty="0"/>
          </a:p>
        </p:txBody>
      </p:sp>
      <p:sp>
        <p:nvSpPr>
          <p:cNvPr id="17" name="Shape 15"/>
          <p:cNvSpPr/>
          <p:nvPr/>
        </p:nvSpPr>
        <p:spPr>
          <a:xfrm>
            <a:off x="5798701" y="5823942"/>
            <a:ext cx="7923014" cy="15240"/>
          </a:xfrm>
          <a:prstGeom prst="roundRect">
            <a:avLst>
              <a:gd name="adj" fmla="val 223603"/>
            </a:avLst>
          </a:prstGeom>
          <a:solidFill>
            <a:srgbClr val="4A6B6A"/>
          </a:solidFill>
          <a:ln/>
        </p:spPr>
      </p:sp>
      <p:sp>
        <p:nvSpPr>
          <p:cNvPr id="18" name="Shape 16"/>
          <p:cNvSpPr/>
          <p:nvPr/>
        </p:nvSpPr>
        <p:spPr>
          <a:xfrm>
            <a:off x="795099" y="5952768"/>
            <a:ext cx="6520101" cy="1651397"/>
          </a:xfrm>
          <a:prstGeom prst="roundRect">
            <a:avLst>
              <a:gd name="adj" fmla="val 2064"/>
            </a:avLst>
          </a:prstGeom>
          <a:solidFill>
            <a:srgbClr val="315251"/>
          </a:solidFill>
          <a:ln/>
        </p:spPr>
      </p:sp>
      <p:sp>
        <p:nvSpPr>
          <p:cNvPr id="19" name="Text 17"/>
          <p:cNvSpPr/>
          <p:nvPr/>
        </p:nvSpPr>
        <p:spPr>
          <a:xfrm>
            <a:off x="1022271" y="6551295"/>
            <a:ext cx="144304" cy="454343"/>
          </a:xfrm>
          <a:prstGeom prst="rect">
            <a:avLst/>
          </a:prstGeom>
          <a:noFill/>
          <a:ln/>
        </p:spPr>
        <p:txBody>
          <a:bodyPr wrap="none" lIns="0" tIns="0" rIns="0" bIns="0" rtlCol="0" anchor="t"/>
          <a:lstStyle/>
          <a:p>
            <a:pPr algn="ctr" indent="0" marL="0">
              <a:lnSpc>
                <a:spcPts val="355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0" name="Text 18"/>
          <p:cNvSpPr/>
          <p:nvPr/>
        </p:nvSpPr>
        <p:spPr>
          <a:xfrm>
            <a:off x="7542371" y="6179939"/>
            <a:ext cx="2672596" cy="334089"/>
          </a:xfrm>
          <a:prstGeom prst="rect">
            <a:avLst/>
          </a:prstGeom>
          <a:noFill/>
          <a:ln/>
        </p:spPr>
        <p:txBody>
          <a:bodyPr wrap="none" lIns="0" tIns="0" rIns="0" bIns="0" rtlCol="0" anchor="t"/>
          <a:lstStyle/>
          <a:p>
            <a:pPr algn="l" indent="0" marL="0">
              <a:lnSpc>
                <a:spcPts val="2600"/>
              </a:lnSpc>
              <a:buNone/>
            </a:pPr>
            <a:r>
              <a:rPr lang="en-US" sz="2100" dirty="0">
                <a:solidFill>
                  <a:srgbClr val="F9EEE7"/>
                </a:solidFill>
                <a:latin typeface="Quattrocento" pitchFamily="34" charset="0"/>
                <a:ea typeface="Quattrocento" pitchFamily="34" charset="-122"/>
                <a:cs typeface="Quattrocento" pitchFamily="34" charset="-120"/>
              </a:rPr>
              <a:t>Candidate Ranking</a:t>
            </a:r>
            <a:endParaRPr lang="en-US" sz="2100" dirty="0"/>
          </a:p>
        </p:txBody>
      </p:sp>
      <p:sp>
        <p:nvSpPr>
          <p:cNvPr id="21" name="Text 19"/>
          <p:cNvSpPr/>
          <p:nvPr/>
        </p:nvSpPr>
        <p:spPr>
          <a:xfrm>
            <a:off x="7542371" y="6650236"/>
            <a:ext cx="6065758" cy="726758"/>
          </a:xfrm>
          <a:prstGeom prst="rect">
            <a:avLst/>
          </a:prstGeom>
          <a:noFill/>
          <a:ln/>
        </p:spPr>
        <p:txBody>
          <a:bodyPr wrap="square" lIns="0" tIns="0" rIns="0" bIns="0" rtlCol="0" anchor="t"/>
          <a:lstStyle/>
          <a:p>
            <a:pPr algn="l" indent="0" marL="0">
              <a:lnSpc>
                <a:spcPts val="2850"/>
              </a:lnSpc>
              <a:buNone/>
            </a:pPr>
            <a:r>
              <a:rPr lang="en-US" sz="1750" dirty="0">
                <a:solidFill>
                  <a:srgbClr val="F9EEE7"/>
                </a:solidFill>
                <a:latin typeface="Quattrocento" pitchFamily="34" charset="0"/>
                <a:ea typeface="Quattrocento" pitchFamily="34" charset="-122"/>
                <a:cs typeface="Quattrocento" pitchFamily="34" charset="-120"/>
              </a:rPr>
              <a:t>Implement a sophisticated ranking system for shortlisted candidates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8183"/>
          </a:xfrm>
          <a:prstGeom prst="rect">
            <a:avLst/>
          </a:prstGeom>
        </p:spPr>
      </p:pic>
      <p:sp>
        <p:nvSpPr>
          <p:cNvPr id="3" name="Text 0"/>
          <p:cNvSpPr/>
          <p:nvPr/>
        </p:nvSpPr>
        <p:spPr>
          <a:xfrm>
            <a:off x="730210" y="3183017"/>
            <a:ext cx="5927646" cy="613767"/>
          </a:xfrm>
          <a:prstGeom prst="rect">
            <a:avLst/>
          </a:prstGeom>
          <a:noFill/>
          <a:ln/>
        </p:spPr>
        <p:txBody>
          <a:bodyPr wrap="none" lIns="0" tIns="0" rIns="0" bIns="0" rtlCol="0" anchor="t"/>
          <a:lstStyle/>
          <a:p>
            <a:pPr indent="0" marL="0">
              <a:lnSpc>
                <a:spcPts val="4800"/>
              </a:lnSpc>
              <a:buNone/>
            </a:pPr>
            <a:r>
              <a:rPr lang="en-US" sz="3850" dirty="0">
                <a:solidFill>
                  <a:srgbClr val="FFD9BE"/>
                </a:solidFill>
                <a:latin typeface="Quattrocento" pitchFamily="34" charset="0"/>
                <a:ea typeface="Quattrocento" pitchFamily="34" charset="-122"/>
                <a:cs typeface="Quattrocento" pitchFamily="34" charset="-120"/>
              </a:rPr>
              <a:t>Conclusion and Next Steps</a:t>
            </a:r>
            <a:endParaRPr lang="en-US" sz="3850" dirty="0"/>
          </a:p>
        </p:txBody>
      </p:sp>
      <p:sp>
        <p:nvSpPr>
          <p:cNvPr id="4" name="Shape 1"/>
          <p:cNvSpPr/>
          <p:nvPr/>
        </p:nvSpPr>
        <p:spPr>
          <a:xfrm>
            <a:off x="730210" y="4344353"/>
            <a:ext cx="469463" cy="469463"/>
          </a:xfrm>
          <a:prstGeom prst="roundRect">
            <a:avLst>
              <a:gd name="adj" fmla="val 6667"/>
            </a:avLst>
          </a:prstGeom>
          <a:solidFill>
            <a:srgbClr val="315251"/>
          </a:solidFill>
          <a:ln/>
        </p:spPr>
      </p:sp>
      <p:sp>
        <p:nvSpPr>
          <p:cNvPr id="5" name="Text 2"/>
          <p:cNvSpPr/>
          <p:nvPr/>
        </p:nvSpPr>
        <p:spPr>
          <a:xfrm>
            <a:off x="912733" y="4431744"/>
            <a:ext cx="104299"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6" name="Text 3"/>
          <p:cNvSpPr/>
          <p:nvPr/>
        </p:nvSpPr>
        <p:spPr>
          <a:xfrm>
            <a:off x="1408271" y="4344353"/>
            <a:ext cx="2454831"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Project Success</a:t>
            </a:r>
            <a:endParaRPr lang="en-US" sz="1900" dirty="0"/>
          </a:p>
        </p:txBody>
      </p:sp>
      <p:sp>
        <p:nvSpPr>
          <p:cNvPr id="7" name="Text 4"/>
          <p:cNvSpPr/>
          <p:nvPr/>
        </p:nvSpPr>
        <p:spPr>
          <a:xfrm>
            <a:off x="1408271" y="4776311"/>
            <a:ext cx="5802630" cy="1001554"/>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We've successfully developed an AI-based resume screening system using Hugging Face transformers, achieving high accuracy and efficiency gains.</a:t>
            </a:r>
            <a:endParaRPr lang="en-US" sz="1600" dirty="0"/>
          </a:p>
        </p:txBody>
      </p:sp>
      <p:sp>
        <p:nvSpPr>
          <p:cNvPr id="8" name="Shape 5"/>
          <p:cNvSpPr/>
          <p:nvPr/>
        </p:nvSpPr>
        <p:spPr>
          <a:xfrm>
            <a:off x="7419499" y="4344353"/>
            <a:ext cx="469463" cy="469463"/>
          </a:xfrm>
          <a:prstGeom prst="roundRect">
            <a:avLst>
              <a:gd name="adj" fmla="val 6667"/>
            </a:avLst>
          </a:prstGeom>
          <a:solidFill>
            <a:srgbClr val="315251"/>
          </a:solidFill>
          <a:ln/>
        </p:spPr>
      </p:sp>
      <p:sp>
        <p:nvSpPr>
          <p:cNvPr id="9" name="Text 6"/>
          <p:cNvSpPr/>
          <p:nvPr/>
        </p:nvSpPr>
        <p:spPr>
          <a:xfrm>
            <a:off x="7575233" y="4431744"/>
            <a:ext cx="157877"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7"/>
          <p:cNvSpPr/>
          <p:nvPr/>
        </p:nvSpPr>
        <p:spPr>
          <a:xfrm>
            <a:off x="8097560" y="4344353"/>
            <a:ext cx="2884884"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Continuous Improvement</a:t>
            </a:r>
            <a:endParaRPr lang="en-US" sz="1900" dirty="0"/>
          </a:p>
        </p:txBody>
      </p:sp>
      <p:sp>
        <p:nvSpPr>
          <p:cNvPr id="11" name="Text 8"/>
          <p:cNvSpPr/>
          <p:nvPr/>
        </p:nvSpPr>
        <p:spPr>
          <a:xfrm>
            <a:off x="8097560" y="4776311"/>
            <a:ext cx="5802630" cy="667703"/>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 plan to continuously refine our model with more diverse datasets and advanced NLP techniques.</a:t>
            </a:r>
            <a:endParaRPr lang="en-US" sz="1600" dirty="0"/>
          </a:p>
        </p:txBody>
      </p:sp>
      <p:sp>
        <p:nvSpPr>
          <p:cNvPr id="12" name="Shape 9"/>
          <p:cNvSpPr/>
          <p:nvPr/>
        </p:nvSpPr>
        <p:spPr>
          <a:xfrm>
            <a:off x="730210" y="6221135"/>
            <a:ext cx="469463" cy="469463"/>
          </a:xfrm>
          <a:prstGeom prst="roundRect">
            <a:avLst>
              <a:gd name="adj" fmla="val 6667"/>
            </a:avLst>
          </a:prstGeom>
          <a:solidFill>
            <a:srgbClr val="315251"/>
          </a:solidFill>
          <a:ln/>
        </p:spPr>
      </p:sp>
      <p:sp>
        <p:nvSpPr>
          <p:cNvPr id="13" name="Text 10"/>
          <p:cNvSpPr/>
          <p:nvPr/>
        </p:nvSpPr>
        <p:spPr>
          <a:xfrm>
            <a:off x="884753" y="6308527"/>
            <a:ext cx="160258"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4" name="Text 11"/>
          <p:cNvSpPr/>
          <p:nvPr/>
        </p:nvSpPr>
        <p:spPr>
          <a:xfrm>
            <a:off x="1408271" y="6221135"/>
            <a:ext cx="2476738"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Ethical Considerations</a:t>
            </a:r>
            <a:endParaRPr lang="en-US" sz="1900" dirty="0"/>
          </a:p>
        </p:txBody>
      </p:sp>
      <p:sp>
        <p:nvSpPr>
          <p:cNvPr id="15" name="Text 12"/>
          <p:cNvSpPr/>
          <p:nvPr/>
        </p:nvSpPr>
        <p:spPr>
          <a:xfrm>
            <a:off x="1408271" y="6653093"/>
            <a:ext cx="5802630" cy="667703"/>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We're committed to addressing potential biases and ensuring fair screening practices in AI-driven recruitment.</a:t>
            </a:r>
            <a:endParaRPr lang="en-US" sz="1600" dirty="0"/>
          </a:p>
        </p:txBody>
      </p:sp>
      <p:sp>
        <p:nvSpPr>
          <p:cNvPr id="16" name="Shape 13"/>
          <p:cNvSpPr/>
          <p:nvPr/>
        </p:nvSpPr>
        <p:spPr>
          <a:xfrm>
            <a:off x="7419499" y="6221135"/>
            <a:ext cx="469463" cy="469463"/>
          </a:xfrm>
          <a:prstGeom prst="roundRect">
            <a:avLst>
              <a:gd name="adj" fmla="val 6667"/>
            </a:avLst>
          </a:prstGeom>
          <a:solidFill>
            <a:srgbClr val="315251"/>
          </a:solidFill>
          <a:ln/>
        </p:spPr>
      </p:sp>
      <p:sp>
        <p:nvSpPr>
          <p:cNvPr id="17" name="Text 14"/>
          <p:cNvSpPr/>
          <p:nvPr/>
        </p:nvSpPr>
        <p:spPr>
          <a:xfrm>
            <a:off x="7579400" y="6308527"/>
            <a:ext cx="149662" cy="294561"/>
          </a:xfrm>
          <a:prstGeom prst="rect">
            <a:avLst/>
          </a:prstGeom>
          <a:noFill/>
          <a:ln/>
        </p:spPr>
        <p:txBody>
          <a:bodyPr wrap="none" lIns="0" tIns="0" rIns="0" bIns="0" rtlCol="0" anchor="t"/>
          <a:lstStyle/>
          <a:p>
            <a:pPr algn="ctr" indent="0" marL="0">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18" name="Text 15"/>
          <p:cNvSpPr/>
          <p:nvPr/>
        </p:nvSpPr>
        <p:spPr>
          <a:xfrm>
            <a:off x="8097560" y="6221135"/>
            <a:ext cx="2497812" cy="306824"/>
          </a:xfrm>
          <a:prstGeom prst="rect">
            <a:avLst/>
          </a:prstGeom>
          <a:noFill/>
          <a:ln/>
        </p:spPr>
        <p:txBody>
          <a:bodyPr wrap="none" lIns="0" tIns="0" rIns="0" bIns="0" rtlCol="0" anchor="t"/>
          <a:lstStyle/>
          <a:p>
            <a:pPr indent="0" marL="0">
              <a:lnSpc>
                <a:spcPts val="2400"/>
              </a:lnSpc>
              <a:buNone/>
            </a:pPr>
            <a:r>
              <a:rPr lang="en-US" sz="1900" dirty="0">
                <a:solidFill>
                  <a:srgbClr val="F9EEE7"/>
                </a:solidFill>
                <a:latin typeface="Quattrocento" pitchFamily="34" charset="0"/>
                <a:ea typeface="Quattrocento" pitchFamily="34" charset="-122"/>
                <a:cs typeface="Quattrocento" pitchFamily="34" charset="-120"/>
              </a:rPr>
              <a:t>Industry Collaboration</a:t>
            </a:r>
            <a:endParaRPr lang="en-US" sz="1900" dirty="0"/>
          </a:p>
        </p:txBody>
      </p:sp>
      <p:sp>
        <p:nvSpPr>
          <p:cNvPr id="19" name="Text 16"/>
          <p:cNvSpPr/>
          <p:nvPr/>
        </p:nvSpPr>
        <p:spPr>
          <a:xfrm>
            <a:off x="8097560" y="6653093"/>
            <a:ext cx="5802630" cy="1001554"/>
          </a:xfrm>
          <a:prstGeom prst="rect">
            <a:avLst/>
          </a:prstGeom>
          <a:noFill/>
          <a:ln/>
        </p:spPr>
        <p:txBody>
          <a:bodyPr wrap="square" lIns="0" tIns="0" rIns="0" bIns="0" rtlCol="0" anchor="t"/>
          <a:lstStyle/>
          <a:p>
            <a:pPr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We invite HR professionals and tech companies to collaborate on further developing and implementing this technology.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2838" y="982028"/>
            <a:ext cx="7538323" cy="1349216"/>
          </a:xfrm>
          <a:prstGeom prst="rect">
            <a:avLst/>
          </a:prstGeom>
          <a:noFill/>
          <a:ln/>
        </p:spPr>
        <p:txBody>
          <a:bodyPr wrap="square" lIns="0" tIns="0" rIns="0" bIns="0" rtlCol="0" anchor="t"/>
          <a:lstStyle/>
          <a:p>
            <a:pPr indent="0" marL="0">
              <a:lnSpc>
                <a:spcPts val="5300"/>
              </a:lnSpc>
              <a:buNone/>
            </a:pPr>
            <a:r>
              <a:rPr lang="en-US" sz="4250" dirty="0">
                <a:solidFill>
                  <a:srgbClr val="FFD9BE"/>
                </a:solidFill>
                <a:latin typeface="Quattrocento" pitchFamily="34" charset="0"/>
                <a:ea typeface="Quattrocento" pitchFamily="34" charset="-122"/>
                <a:cs typeface="Quattrocento" pitchFamily="34" charset="-120"/>
              </a:rPr>
              <a:t>Project Overview and Objectives</a:t>
            </a:r>
            <a:endParaRPr lang="en-US" sz="4250" dirty="0"/>
          </a:p>
        </p:txBody>
      </p:sp>
      <p:sp>
        <p:nvSpPr>
          <p:cNvPr id="4" name="Shape 1"/>
          <p:cNvSpPr/>
          <p:nvPr/>
        </p:nvSpPr>
        <p:spPr>
          <a:xfrm>
            <a:off x="802838" y="2933343"/>
            <a:ext cx="401360" cy="401360"/>
          </a:xfrm>
          <a:prstGeom prst="roundRect">
            <a:avLst>
              <a:gd name="adj" fmla="val 8573"/>
            </a:avLst>
          </a:prstGeom>
          <a:solidFill>
            <a:srgbClr val="315251"/>
          </a:solidFill>
          <a:ln/>
        </p:spPr>
      </p:sp>
      <p:sp>
        <p:nvSpPr>
          <p:cNvPr id="5" name="Text 2"/>
          <p:cNvSpPr/>
          <p:nvPr/>
        </p:nvSpPr>
        <p:spPr>
          <a:xfrm>
            <a:off x="1433513" y="2933343"/>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Automate Resume Filtering</a:t>
            </a:r>
            <a:endParaRPr lang="en-US" sz="2100" dirty="0"/>
          </a:p>
        </p:txBody>
      </p:sp>
      <p:sp>
        <p:nvSpPr>
          <p:cNvPr id="6" name="Text 3"/>
          <p:cNvSpPr/>
          <p:nvPr/>
        </p:nvSpPr>
        <p:spPr>
          <a:xfrm>
            <a:off x="1433513" y="3745587"/>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Develop an AI model to screen resumes efficiently and accurately. </a:t>
            </a:r>
            <a:endParaRPr lang="en-US" sz="1800" dirty="0"/>
          </a:p>
        </p:txBody>
      </p:sp>
      <p:sp>
        <p:nvSpPr>
          <p:cNvPr id="7" name="Shape 4"/>
          <p:cNvSpPr/>
          <p:nvPr/>
        </p:nvSpPr>
        <p:spPr>
          <a:xfrm>
            <a:off x="4686657" y="2933343"/>
            <a:ext cx="401360" cy="401360"/>
          </a:xfrm>
          <a:prstGeom prst="roundRect">
            <a:avLst>
              <a:gd name="adj" fmla="val 8573"/>
            </a:avLst>
          </a:prstGeom>
          <a:solidFill>
            <a:srgbClr val="315251"/>
          </a:solidFill>
          <a:ln/>
        </p:spPr>
      </p:sp>
      <p:sp>
        <p:nvSpPr>
          <p:cNvPr id="8" name="Text 5"/>
          <p:cNvSpPr/>
          <p:nvPr/>
        </p:nvSpPr>
        <p:spPr>
          <a:xfrm>
            <a:off x="5317331" y="2933343"/>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Leverage Hugging Face Transformers</a:t>
            </a:r>
            <a:endParaRPr lang="en-US" sz="2100" dirty="0"/>
          </a:p>
        </p:txBody>
      </p:sp>
      <p:sp>
        <p:nvSpPr>
          <p:cNvPr id="9" name="Text 6"/>
          <p:cNvSpPr/>
          <p:nvPr/>
        </p:nvSpPr>
        <p:spPr>
          <a:xfrm>
            <a:off x="5317331" y="3745587"/>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Utilize pre-trained models for natural language processing tasks.</a:t>
            </a:r>
            <a:endParaRPr lang="en-US" sz="1800" dirty="0"/>
          </a:p>
        </p:txBody>
      </p:sp>
      <p:sp>
        <p:nvSpPr>
          <p:cNvPr id="10" name="Shape 7"/>
          <p:cNvSpPr/>
          <p:nvPr/>
        </p:nvSpPr>
        <p:spPr>
          <a:xfrm>
            <a:off x="802838" y="5334119"/>
            <a:ext cx="401360" cy="401360"/>
          </a:xfrm>
          <a:prstGeom prst="roundRect">
            <a:avLst>
              <a:gd name="adj" fmla="val 8573"/>
            </a:avLst>
          </a:prstGeom>
          <a:solidFill>
            <a:srgbClr val="315251"/>
          </a:solidFill>
          <a:ln/>
        </p:spPr>
      </p:sp>
      <p:sp>
        <p:nvSpPr>
          <p:cNvPr id="11" name="Text 8"/>
          <p:cNvSpPr/>
          <p:nvPr/>
        </p:nvSpPr>
        <p:spPr>
          <a:xfrm>
            <a:off x="1433513" y="5334119"/>
            <a:ext cx="2753082" cy="337304"/>
          </a:xfrm>
          <a:prstGeom prst="rect">
            <a:avLst/>
          </a:prstGeom>
          <a:noFill/>
          <a:ln/>
        </p:spPr>
        <p:txBody>
          <a:bodyPr wrap="non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Enhance HR Efficiency</a:t>
            </a:r>
            <a:endParaRPr lang="en-US" sz="2100" dirty="0"/>
          </a:p>
        </p:txBody>
      </p:sp>
      <p:sp>
        <p:nvSpPr>
          <p:cNvPr id="12" name="Text 9"/>
          <p:cNvSpPr/>
          <p:nvPr/>
        </p:nvSpPr>
        <p:spPr>
          <a:xfrm>
            <a:off x="1433513" y="5809059"/>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Reduce manual screening time and improve candidate selection.</a:t>
            </a:r>
            <a:endParaRPr lang="en-US" sz="1800" dirty="0"/>
          </a:p>
        </p:txBody>
      </p:sp>
      <p:sp>
        <p:nvSpPr>
          <p:cNvPr id="13" name="Shape 10"/>
          <p:cNvSpPr/>
          <p:nvPr/>
        </p:nvSpPr>
        <p:spPr>
          <a:xfrm>
            <a:off x="4686657" y="5334119"/>
            <a:ext cx="401360" cy="401360"/>
          </a:xfrm>
          <a:prstGeom prst="roundRect">
            <a:avLst>
              <a:gd name="adj" fmla="val 8573"/>
            </a:avLst>
          </a:prstGeom>
          <a:solidFill>
            <a:srgbClr val="315251"/>
          </a:solidFill>
          <a:ln/>
        </p:spPr>
      </p:sp>
      <p:sp>
        <p:nvSpPr>
          <p:cNvPr id="14" name="Text 11"/>
          <p:cNvSpPr/>
          <p:nvPr/>
        </p:nvSpPr>
        <p:spPr>
          <a:xfrm>
            <a:off x="5317331" y="5334119"/>
            <a:ext cx="3023830" cy="674608"/>
          </a:xfrm>
          <a:prstGeom prst="rect">
            <a:avLst/>
          </a:prstGeom>
          <a:noFill/>
          <a:ln/>
        </p:spPr>
        <p:txBody>
          <a:bodyPr wrap="square" lIns="0" tIns="0" rIns="0" bIns="0" rtlCol="0" anchor="t"/>
          <a:lstStyle/>
          <a:p>
            <a:pPr indent="0" marL="0">
              <a:lnSpc>
                <a:spcPts val="2650"/>
              </a:lnSpc>
              <a:buNone/>
            </a:pPr>
            <a:r>
              <a:rPr lang="en-US" sz="2100" dirty="0">
                <a:solidFill>
                  <a:srgbClr val="F9EEE7"/>
                </a:solidFill>
                <a:latin typeface="Quattrocento" pitchFamily="34" charset="0"/>
                <a:ea typeface="Quattrocento" pitchFamily="34" charset="-122"/>
                <a:cs typeface="Quattrocento" pitchFamily="34" charset="-120"/>
              </a:rPr>
              <a:t>Provide Comprehensive Documentation</a:t>
            </a:r>
            <a:endParaRPr lang="en-US" sz="2100" dirty="0"/>
          </a:p>
        </p:txBody>
      </p:sp>
      <p:sp>
        <p:nvSpPr>
          <p:cNvPr id="15" name="Text 12"/>
          <p:cNvSpPr/>
          <p:nvPr/>
        </p:nvSpPr>
        <p:spPr>
          <a:xfrm>
            <a:off x="5317331" y="6146363"/>
            <a:ext cx="3023830" cy="1101209"/>
          </a:xfrm>
          <a:prstGeom prst="rect">
            <a:avLst/>
          </a:prstGeom>
          <a:noFill/>
          <a:ln/>
        </p:spPr>
        <p:txBody>
          <a:bodyPr wrap="square" lIns="0" tIns="0" rIns="0" bIns="0" rtlCol="0" anchor="t"/>
          <a:lstStyle/>
          <a:p>
            <a:pPr indent="0" marL="0">
              <a:lnSpc>
                <a:spcPts val="2850"/>
              </a:lnSpc>
              <a:buNone/>
            </a:pPr>
            <a:r>
              <a:rPr lang="en-US" sz="1800" dirty="0">
                <a:solidFill>
                  <a:srgbClr val="F9EEE7"/>
                </a:solidFill>
                <a:latin typeface="Quattrocento" pitchFamily="34" charset="0"/>
                <a:ea typeface="Quattrocento" pitchFamily="34" charset="-122"/>
                <a:cs typeface="Quattrocento" pitchFamily="34" charset="-120"/>
              </a:rPr>
              <a:t>Our tool automatically filters out resumes that do not match the job requirements.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173408" cy="704017"/>
          </a:xfrm>
          <a:prstGeom prst="rect">
            <a:avLst/>
          </a:prstGeom>
          <a:noFill/>
          <a:ln/>
        </p:spPr>
        <p:txBody>
          <a:bodyPr wrap="none" lIns="0" tIns="0" rIns="0" bIns="0" rtlCol="0" anchor="t"/>
          <a:lstStyle/>
          <a:p>
            <a:pPr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Dataset Selection and Preprocessing</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Dataset Criteria</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We selected a diverse dataset of resumes spanning various industries and job roles. The dataset includes labeled examples of both successful and unsuccessful job applications in Kaggle. </a:t>
            </a:r>
            <a:endParaRPr lang="en-US" sz="1850" dirty="0"/>
          </a:p>
        </p:txBody>
      </p:sp>
      <p:sp>
        <p:nvSpPr>
          <p:cNvPr id="5" name="Text 3"/>
          <p:cNvSpPr/>
          <p:nvPr/>
        </p:nvSpPr>
        <p:spPr>
          <a:xfrm>
            <a:off x="7614761" y="3405068"/>
            <a:ext cx="4156115" cy="351949"/>
          </a:xfrm>
          <a:prstGeom prst="rect">
            <a:avLst/>
          </a:prstGeom>
          <a:noFill/>
          <a:ln/>
        </p:spPr>
        <p:txBody>
          <a:bodyPr wrap="none" lIns="0" tIns="0" rIns="0" bIns="0" rtlCol="0" anchor="t"/>
          <a:lstStyle/>
          <a:p>
            <a:pPr indent="0" marL="0">
              <a:lnSpc>
                <a:spcPts val="2750"/>
              </a:lnSpc>
              <a:buNone/>
            </a:pPr>
            <a:r>
              <a:rPr lang="en-US" sz="2200" dirty="0">
                <a:solidFill>
                  <a:srgbClr val="FFD9BE"/>
                </a:solidFill>
                <a:latin typeface="Quattrocento" pitchFamily="34" charset="0"/>
                <a:ea typeface="Quattrocento" pitchFamily="34" charset="-122"/>
                <a:cs typeface="Quattrocento" pitchFamily="34" charset="-120"/>
              </a:rPr>
              <a:t>Data Cleaning and Preprocessing</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Our preprocessing pipeline includes removing personal identifiers, standardizing formatting, and extracting key features such as education, work experience, and skills. We also performed text normalization and tokenization to prepare the data for our transformer model.</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923228"/>
            <a:ext cx="618553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3" name="Text 1"/>
          <p:cNvSpPr/>
          <p:nvPr/>
        </p:nvSpPr>
        <p:spPr>
          <a:xfrm>
            <a:off x="7614761" y="3463528"/>
            <a:ext cx="5632490" cy="704017"/>
          </a:xfrm>
          <a:prstGeom prst="rect">
            <a:avLst/>
          </a:prstGeom>
          <a:noFill/>
          <a:ln/>
        </p:spPr>
        <p:txBody>
          <a:bodyPr wrap="none" lIns="0" tIns="0" rIns="0" bIns="0" rtlCol="0" anchor="t"/>
          <a:lstStyle/>
          <a:p>
            <a:pPr indent="0" marL="0">
              <a:lnSpc>
                <a:spcPts val="5500"/>
              </a:lnSpc>
              <a:buNone/>
            </a:pPr>
            <a:endParaRPr lang="en-US" sz="4400" dirty="0"/>
          </a:p>
        </p:txBody>
      </p:sp>
      <p:sp>
        <p:nvSpPr>
          <p:cNvPr id="4" name="Text 2"/>
          <p:cNvSpPr/>
          <p:nvPr/>
        </p:nvSpPr>
        <p:spPr>
          <a:xfrm>
            <a:off x="7614761" y="4406860"/>
            <a:ext cx="618553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153" y="539591"/>
            <a:ext cx="6555819" cy="577096"/>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Exploratory Data Analysis (EDA)</a:t>
            </a:r>
            <a:endParaRPr lang="en-US" sz="3600" dirty="0"/>
          </a:p>
        </p:txBody>
      </p:sp>
      <p:pic>
        <p:nvPicPr>
          <p:cNvPr id="4" name="Image 1" descr="preencoded.png">    </p:cNvPr>
          <p:cNvPicPr>
            <a:picLocks noChangeAspect="1"/>
          </p:cNvPicPr>
          <p:nvPr/>
        </p:nvPicPr>
        <p:blipFill>
          <a:blip r:embed="rId2"/>
          <a:stretch>
            <a:fillRect/>
          </a:stretch>
        </p:blipFill>
        <p:spPr>
          <a:xfrm>
            <a:off x="6173153" y="1411010"/>
            <a:ext cx="981075" cy="1569720"/>
          </a:xfrm>
          <a:prstGeom prst="rect">
            <a:avLst/>
          </a:prstGeom>
        </p:spPr>
      </p:pic>
      <p:sp>
        <p:nvSpPr>
          <p:cNvPr id="5" name="Text 1"/>
          <p:cNvSpPr/>
          <p:nvPr/>
        </p:nvSpPr>
        <p:spPr>
          <a:xfrm>
            <a:off x="7448550" y="160722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Distribution Analysis</a:t>
            </a:r>
            <a:endParaRPr lang="en-US" sz="1800" dirty="0"/>
          </a:p>
        </p:txBody>
      </p:sp>
      <p:sp>
        <p:nvSpPr>
          <p:cNvPr id="6" name="Text 2"/>
          <p:cNvSpPr/>
          <p:nvPr/>
        </p:nvSpPr>
        <p:spPr>
          <a:xfrm>
            <a:off x="7448550" y="201334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examined the distribution of resume lengths, job categories, and key skills across our dataset.</a:t>
            </a:r>
            <a:endParaRPr lang="en-US" sz="1500" dirty="0"/>
          </a:p>
        </p:txBody>
      </p:sp>
      <p:pic>
        <p:nvPicPr>
          <p:cNvPr id="7" name="Image 2" descr="preencoded.png">    </p:cNvPr>
          <p:cNvPicPr>
            <a:picLocks noChangeAspect="1"/>
          </p:cNvPicPr>
          <p:nvPr/>
        </p:nvPicPr>
        <p:blipFill>
          <a:blip r:embed="rId3"/>
          <a:stretch>
            <a:fillRect/>
          </a:stretch>
        </p:blipFill>
        <p:spPr>
          <a:xfrm>
            <a:off x="6173153" y="2980730"/>
            <a:ext cx="981075" cy="1569720"/>
          </a:xfrm>
          <a:prstGeom prst="rect">
            <a:avLst/>
          </a:prstGeom>
        </p:spPr>
      </p:pic>
      <p:sp>
        <p:nvSpPr>
          <p:cNvPr id="8" name="Text 3"/>
          <p:cNvSpPr/>
          <p:nvPr/>
        </p:nvSpPr>
        <p:spPr>
          <a:xfrm>
            <a:off x="7448550" y="317694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Keyword Frequency</a:t>
            </a:r>
            <a:endParaRPr lang="en-US" sz="1800" dirty="0"/>
          </a:p>
        </p:txBody>
      </p:sp>
      <p:sp>
        <p:nvSpPr>
          <p:cNvPr id="9" name="Text 4"/>
          <p:cNvSpPr/>
          <p:nvPr/>
        </p:nvSpPr>
        <p:spPr>
          <a:xfrm>
            <a:off x="7448550" y="3583067"/>
            <a:ext cx="6495098" cy="313849"/>
          </a:xfrm>
          <a:prstGeom prst="rect">
            <a:avLst/>
          </a:prstGeom>
          <a:noFill/>
          <a:ln/>
        </p:spPr>
        <p:txBody>
          <a:bodyPr wrap="non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identified the most common keywords and phrases in resumes.</a:t>
            </a:r>
            <a:endParaRPr lang="en-US" sz="1500" dirty="0"/>
          </a:p>
        </p:txBody>
      </p:sp>
      <p:pic>
        <p:nvPicPr>
          <p:cNvPr id="10" name="Image 3" descr="preencoded.png">    </p:cNvPr>
          <p:cNvPicPr>
            <a:picLocks noChangeAspect="1"/>
          </p:cNvPicPr>
          <p:nvPr/>
        </p:nvPicPr>
        <p:blipFill>
          <a:blip r:embed="rId4"/>
          <a:stretch>
            <a:fillRect/>
          </a:stretch>
        </p:blipFill>
        <p:spPr>
          <a:xfrm>
            <a:off x="6173153" y="4550450"/>
            <a:ext cx="981075" cy="1569720"/>
          </a:xfrm>
          <a:prstGeom prst="rect">
            <a:avLst/>
          </a:prstGeom>
        </p:spPr>
      </p:pic>
      <p:sp>
        <p:nvSpPr>
          <p:cNvPr id="11" name="Text 5"/>
          <p:cNvSpPr/>
          <p:nvPr/>
        </p:nvSpPr>
        <p:spPr>
          <a:xfrm>
            <a:off x="7448550" y="474666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Correlation Studies</a:t>
            </a:r>
            <a:endParaRPr lang="en-US" sz="1800" dirty="0"/>
          </a:p>
        </p:txBody>
      </p:sp>
      <p:sp>
        <p:nvSpPr>
          <p:cNvPr id="12" name="Text 6"/>
          <p:cNvSpPr/>
          <p:nvPr/>
        </p:nvSpPr>
        <p:spPr>
          <a:xfrm>
            <a:off x="7448550" y="515278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analyzed correlations between various resume features and application success rates.</a:t>
            </a:r>
            <a:endParaRPr lang="en-US" sz="1500" dirty="0"/>
          </a:p>
        </p:txBody>
      </p:sp>
      <p:pic>
        <p:nvPicPr>
          <p:cNvPr id="13" name="Image 4" descr="preencoded.png">    </p:cNvPr>
          <p:cNvPicPr>
            <a:picLocks noChangeAspect="1"/>
          </p:cNvPicPr>
          <p:nvPr/>
        </p:nvPicPr>
        <p:blipFill>
          <a:blip r:embed="rId5"/>
          <a:stretch>
            <a:fillRect/>
          </a:stretch>
        </p:blipFill>
        <p:spPr>
          <a:xfrm>
            <a:off x="6173153" y="6120170"/>
            <a:ext cx="981075" cy="1569720"/>
          </a:xfrm>
          <a:prstGeom prst="rect">
            <a:avLst/>
          </a:prstGeom>
        </p:spPr>
      </p:pic>
      <p:sp>
        <p:nvSpPr>
          <p:cNvPr id="14" name="Text 7"/>
          <p:cNvSpPr/>
          <p:nvPr/>
        </p:nvSpPr>
        <p:spPr>
          <a:xfrm>
            <a:off x="7448550" y="6316385"/>
            <a:ext cx="2308384" cy="288488"/>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Visualization</a:t>
            </a:r>
            <a:endParaRPr lang="en-US" sz="1800" dirty="0"/>
          </a:p>
        </p:txBody>
      </p:sp>
      <p:sp>
        <p:nvSpPr>
          <p:cNvPr id="15" name="Text 8"/>
          <p:cNvSpPr/>
          <p:nvPr/>
        </p:nvSpPr>
        <p:spPr>
          <a:xfrm>
            <a:off x="7448550" y="6722507"/>
            <a:ext cx="6495098" cy="627698"/>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We created insightful visualizations to represent our findings, including word clouds and heatmaps.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5298" y="632460"/>
            <a:ext cx="7726204" cy="1191339"/>
          </a:xfrm>
          <a:prstGeom prst="rect">
            <a:avLst/>
          </a:prstGeom>
          <a:noFill/>
          <a:ln/>
        </p:spPr>
        <p:txBody>
          <a:bodyPr wrap="square" lIns="0" tIns="0" rIns="0" bIns="0" rtlCol="0" anchor="t"/>
          <a:lstStyle/>
          <a:p>
            <a:pPr indent="0" marL="0">
              <a:lnSpc>
                <a:spcPts val="4650"/>
              </a:lnSpc>
              <a:buNone/>
            </a:pPr>
            <a:r>
              <a:rPr lang="en-US" sz="3750" dirty="0">
                <a:solidFill>
                  <a:srgbClr val="FFD9BE"/>
                </a:solidFill>
                <a:latin typeface="Quattrocento" pitchFamily="34" charset="0"/>
                <a:ea typeface="Quattrocento" pitchFamily="34" charset="-122"/>
                <a:cs typeface="Quattrocento" pitchFamily="34" charset="-120"/>
              </a:rPr>
              <a:t>Implementing Hugging Face Transformers</a:t>
            </a:r>
            <a:endParaRPr lang="en-US" sz="3750" dirty="0"/>
          </a:p>
        </p:txBody>
      </p:sp>
      <p:sp>
        <p:nvSpPr>
          <p:cNvPr id="4" name="Shape 1"/>
          <p:cNvSpPr/>
          <p:nvPr/>
        </p:nvSpPr>
        <p:spPr>
          <a:xfrm>
            <a:off x="6487597" y="2127528"/>
            <a:ext cx="22860" cy="5469612"/>
          </a:xfrm>
          <a:prstGeom prst="roundRect">
            <a:avLst>
              <a:gd name="adj" fmla="val 132909"/>
            </a:avLst>
          </a:prstGeom>
          <a:solidFill>
            <a:srgbClr val="4A6B6A"/>
          </a:solidFill>
          <a:ln/>
        </p:spPr>
      </p:sp>
      <p:sp>
        <p:nvSpPr>
          <p:cNvPr id="5" name="Shape 2"/>
          <p:cNvSpPr/>
          <p:nvPr/>
        </p:nvSpPr>
        <p:spPr>
          <a:xfrm>
            <a:off x="6703993" y="2571631"/>
            <a:ext cx="708898" cy="22860"/>
          </a:xfrm>
          <a:prstGeom prst="roundRect">
            <a:avLst>
              <a:gd name="adj" fmla="val 132909"/>
            </a:avLst>
          </a:prstGeom>
          <a:solidFill>
            <a:srgbClr val="4A6B6A"/>
          </a:solidFill>
          <a:ln/>
        </p:spPr>
      </p:sp>
      <p:sp>
        <p:nvSpPr>
          <p:cNvPr id="6" name="Shape 3"/>
          <p:cNvSpPr/>
          <p:nvPr/>
        </p:nvSpPr>
        <p:spPr>
          <a:xfrm>
            <a:off x="6271200" y="2355294"/>
            <a:ext cx="455652" cy="455652"/>
          </a:xfrm>
          <a:prstGeom prst="roundRect">
            <a:avLst>
              <a:gd name="adj" fmla="val 6668"/>
            </a:avLst>
          </a:prstGeom>
          <a:solidFill>
            <a:srgbClr val="315251"/>
          </a:solidFill>
          <a:ln/>
        </p:spPr>
      </p:sp>
      <p:sp>
        <p:nvSpPr>
          <p:cNvPr id="7" name="Text 4"/>
          <p:cNvSpPr/>
          <p:nvPr/>
        </p:nvSpPr>
        <p:spPr>
          <a:xfrm>
            <a:off x="6448365" y="2440067"/>
            <a:ext cx="101203"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1</a:t>
            </a:r>
            <a:endParaRPr lang="en-US" sz="2250" dirty="0"/>
          </a:p>
        </p:txBody>
      </p:sp>
      <p:sp>
        <p:nvSpPr>
          <p:cNvPr id="8" name="Text 5"/>
          <p:cNvSpPr/>
          <p:nvPr/>
        </p:nvSpPr>
        <p:spPr>
          <a:xfrm>
            <a:off x="7612975" y="2330053"/>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Model Selection</a:t>
            </a:r>
            <a:endParaRPr lang="en-US" sz="1850" dirty="0"/>
          </a:p>
        </p:txBody>
      </p:sp>
      <p:sp>
        <p:nvSpPr>
          <p:cNvPr id="9" name="Text 6"/>
          <p:cNvSpPr/>
          <p:nvPr/>
        </p:nvSpPr>
        <p:spPr>
          <a:xfrm>
            <a:off x="7612975" y="2749272"/>
            <a:ext cx="6308527" cy="971907"/>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chose DistilBert (Bidirectional Encoder Representations from Transformers) as our base model due to its strong performance in natural language understanding tasks.</a:t>
            </a:r>
            <a:endParaRPr lang="en-US" sz="1550" dirty="0"/>
          </a:p>
        </p:txBody>
      </p:sp>
      <p:sp>
        <p:nvSpPr>
          <p:cNvPr id="10" name="Shape 7"/>
          <p:cNvSpPr/>
          <p:nvPr/>
        </p:nvSpPr>
        <p:spPr>
          <a:xfrm>
            <a:off x="6703993" y="4570333"/>
            <a:ext cx="708898" cy="22860"/>
          </a:xfrm>
          <a:prstGeom prst="roundRect">
            <a:avLst>
              <a:gd name="adj" fmla="val 132909"/>
            </a:avLst>
          </a:prstGeom>
          <a:solidFill>
            <a:srgbClr val="4A6B6A"/>
          </a:solidFill>
          <a:ln/>
        </p:spPr>
      </p:sp>
      <p:sp>
        <p:nvSpPr>
          <p:cNvPr id="11" name="Shape 8"/>
          <p:cNvSpPr/>
          <p:nvPr/>
        </p:nvSpPr>
        <p:spPr>
          <a:xfrm>
            <a:off x="6271200" y="4353997"/>
            <a:ext cx="455652" cy="455652"/>
          </a:xfrm>
          <a:prstGeom prst="roundRect">
            <a:avLst>
              <a:gd name="adj" fmla="val 6668"/>
            </a:avLst>
          </a:prstGeom>
          <a:solidFill>
            <a:srgbClr val="315251"/>
          </a:solidFill>
          <a:ln/>
        </p:spPr>
      </p:sp>
      <p:sp>
        <p:nvSpPr>
          <p:cNvPr id="12" name="Text 9"/>
          <p:cNvSpPr/>
          <p:nvPr/>
        </p:nvSpPr>
        <p:spPr>
          <a:xfrm>
            <a:off x="6422410" y="4438769"/>
            <a:ext cx="153233"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2</a:t>
            </a:r>
            <a:endParaRPr lang="en-US" sz="2250" dirty="0"/>
          </a:p>
        </p:txBody>
      </p:sp>
      <p:sp>
        <p:nvSpPr>
          <p:cNvPr id="13" name="Text 10"/>
          <p:cNvSpPr/>
          <p:nvPr/>
        </p:nvSpPr>
        <p:spPr>
          <a:xfrm>
            <a:off x="7612975" y="4328755"/>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Fine-tuning</a:t>
            </a:r>
            <a:endParaRPr lang="en-US" sz="1850" dirty="0"/>
          </a:p>
        </p:txBody>
      </p:sp>
      <p:sp>
        <p:nvSpPr>
          <p:cNvPr id="14" name="Text 11"/>
          <p:cNvSpPr/>
          <p:nvPr/>
        </p:nvSpPr>
        <p:spPr>
          <a:xfrm>
            <a:off x="7612975" y="4747974"/>
            <a:ext cx="6308527" cy="647938"/>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fine-tuned the DistilBert model on our preprocessed resume dataset, adapting it to our specific task of resume screening.</a:t>
            </a:r>
            <a:endParaRPr lang="en-US" sz="1550" dirty="0"/>
          </a:p>
        </p:txBody>
      </p:sp>
      <p:sp>
        <p:nvSpPr>
          <p:cNvPr id="15" name="Shape 12"/>
          <p:cNvSpPr/>
          <p:nvPr/>
        </p:nvSpPr>
        <p:spPr>
          <a:xfrm>
            <a:off x="6703993" y="6245066"/>
            <a:ext cx="708898" cy="22860"/>
          </a:xfrm>
          <a:prstGeom prst="roundRect">
            <a:avLst>
              <a:gd name="adj" fmla="val 132909"/>
            </a:avLst>
          </a:prstGeom>
          <a:solidFill>
            <a:srgbClr val="4A6B6A"/>
          </a:solidFill>
          <a:ln/>
        </p:spPr>
      </p:sp>
      <p:sp>
        <p:nvSpPr>
          <p:cNvPr id="16" name="Shape 13"/>
          <p:cNvSpPr/>
          <p:nvPr/>
        </p:nvSpPr>
        <p:spPr>
          <a:xfrm>
            <a:off x="6271200" y="6028730"/>
            <a:ext cx="455652" cy="455652"/>
          </a:xfrm>
          <a:prstGeom prst="roundRect">
            <a:avLst>
              <a:gd name="adj" fmla="val 6668"/>
            </a:avLst>
          </a:prstGeom>
          <a:solidFill>
            <a:srgbClr val="315251"/>
          </a:solidFill>
          <a:ln/>
        </p:spPr>
      </p:sp>
      <p:sp>
        <p:nvSpPr>
          <p:cNvPr id="17" name="Text 14"/>
          <p:cNvSpPr/>
          <p:nvPr/>
        </p:nvSpPr>
        <p:spPr>
          <a:xfrm>
            <a:off x="6421219" y="6113502"/>
            <a:ext cx="155615" cy="285988"/>
          </a:xfrm>
          <a:prstGeom prst="rect">
            <a:avLst/>
          </a:prstGeom>
          <a:noFill/>
          <a:ln/>
        </p:spPr>
        <p:txBody>
          <a:bodyPr wrap="none" lIns="0" tIns="0" rIns="0" bIns="0" rtlCol="0" anchor="t"/>
          <a:lstStyle/>
          <a:p>
            <a:pPr algn="ctr" indent="0" marL="0">
              <a:lnSpc>
                <a:spcPts val="2250"/>
              </a:lnSpc>
              <a:buNone/>
            </a:pPr>
            <a:r>
              <a:rPr lang="en-US" sz="2250" dirty="0">
                <a:solidFill>
                  <a:srgbClr val="F9EEE7"/>
                </a:solidFill>
                <a:latin typeface="Quattrocento" pitchFamily="34" charset="0"/>
                <a:ea typeface="Quattrocento" pitchFamily="34" charset="-122"/>
                <a:cs typeface="Quattrocento" pitchFamily="34" charset="-120"/>
              </a:rPr>
              <a:t>3</a:t>
            </a:r>
            <a:endParaRPr lang="en-US" sz="2250" dirty="0"/>
          </a:p>
        </p:txBody>
      </p:sp>
      <p:sp>
        <p:nvSpPr>
          <p:cNvPr id="18" name="Text 15"/>
          <p:cNvSpPr/>
          <p:nvPr/>
        </p:nvSpPr>
        <p:spPr>
          <a:xfrm>
            <a:off x="7612975" y="6003488"/>
            <a:ext cx="2382917" cy="297775"/>
          </a:xfrm>
          <a:prstGeom prst="rect">
            <a:avLst/>
          </a:prstGeom>
          <a:noFill/>
          <a:ln/>
        </p:spPr>
        <p:txBody>
          <a:bodyPr wrap="none" lIns="0" tIns="0" rIns="0" bIns="0" rtlCol="0" anchor="t"/>
          <a:lstStyle/>
          <a:p>
            <a:pPr algn="l" indent="0" marL="0">
              <a:lnSpc>
                <a:spcPts val="2300"/>
              </a:lnSpc>
              <a:buNone/>
            </a:pPr>
            <a:r>
              <a:rPr lang="en-US" sz="1850" dirty="0">
                <a:solidFill>
                  <a:srgbClr val="F9EEE7"/>
                </a:solidFill>
                <a:latin typeface="Quattrocento" pitchFamily="34" charset="0"/>
                <a:ea typeface="Quattrocento" pitchFamily="34" charset="-122"/>
                <a:cs typeface="Quattrocento" pitchFamily="34" charset="-120"/>
              </a:rPr>
              <a:t>Feature Extraction</a:t>
            </a:r>
            <a:endParaRPr lang="en-US" sz="1850" dirty="0"/>
          </a:p>
        </p:txBody>
      </p:sp>
      <p:sp>
        <p:nvSpPr>
          <p:cNvPr id="19" name="Text 16"/>
          <p:cNvSpPr/>
          <p:nvPr/>
        </p:nvSpPr>
        <p:spPr>
          <a:xfrm>
            <a:off x="7612975" y="6422708"/>
            <a:ext cx="6308527" cy="971907"/>
          </a:xfrm>
          <a:prstGeom prst="rect">
            <a:avLst/>
          </a:prstGeom>
          <a:noFill/>
          <a:ln/>
        </p:spPr>
        <p:txBody>
          <a:bodyPr wrap="square" lIns="0" tIns="0" rIns="0" bIns="0" rtlCol="0" anchor="t"/>
          <a:lstStyle/>
          <a:p>
            <a:pPr algn="l" indent="0" marL="0">
              <a:lnSpc>
                <a:spcPts val="2550"/>
              </a:lnSpc>
              <a:buNone/>
            </a:pPr>
            <a:r>
              <a:rPr lang="en-US" sz="1550" dirty="0">
                <a:solidFill>
                  <a:srgbClr val="F9EEE7"/>
                </a:solidFill>
                <a:latin typeface="Quattrocento" pitchFamily="34" charset="0"/>
                <a:ea typeface="Quattrocento" pitchFamily="34" charset="-122"/>
                <a:cs typeface="Quattrocento" pitchFamily="34" charset="-120"/>
              </a:rPr>
              <a:t>We utilized the fine-tuned model to extract relevant features from resumes, capturing complex relationships between skills, experiences, and job requirements.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indent="0" marL="0">
              <a:lnSpc>
                <a:spcPts val="4900"/>
              </a:lnSpc>
              <a:buNone/>
            </a:pPr>
            <a:r>
              <a:rPr lang="en-US" sz="3900" dirty="0">
                <a:solidFill>
                  <a:srgbClr val="FFD9BE"/>
                </a:solidFill>
                <a:latin typeface="Quattrocento" pitchFamily="34" charset="0"/>
                <a:ea typeface="Quattrocento" pitchFamily="34" charset="-122"/>
                <a:cs typeface="Quattrocento" pitchFamily="34" charset="-120"/>
              </a:rPr>
              <a:t>Model Application and Performance</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sp>
      <p:sp>
        <p:nvSpPr>
          <p:cNvPr id="5" name="Text 2"/>
          <p:cNvSpPr/>
          <p:nvPr/>
        </p:nvSpPr>
        <p:spPr>
          <a:xfrm>
            <a:off x="957977" y="2437805"/>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Resume Classification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Our model classifies resumes into categories such as "Highly Relevant," "Potentially Relevant," and "Not Relevant" based on job requirements.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sp>
      <p:sp>
        <p:nvSpPr>
          <p:cNvPr id="8" name="Text 5"/>
          <p:cNvSpPr/>
          <p:nvPr/>
        </p:nvSpPr>
        <p:spPr>
          <a:xfrm>
            <a:off x="4891326" y="2437805"/>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Skill Matching</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The AI identifies and extracts key skills from resumes, matching them against job descriptions for efficient filtering.</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sp>
      <p:sp>
        <p:nvSpPr>
          <p:cNvPr id="11" name="Text 8"/>
          <p:cNvSpPr/>
          <p:nvPr/>
        </p:nvSpPr>
        <p:spPr>
          <a:xfrm>
            <a:off x="957977" y="5219819"/>
            <a:ext cx="2511981"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Experience Evaluation</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The model assesses the relevance and depth of candidates' work experiences, providing a quantitative score for each application.</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sp>
      <p:sp>
        <p:nvSpPr>
          <p:cNvPr id="14" name="Text 11"/>
          <p:cNvSpPr/>
          <p:nvPr/>
        </p:nvSpPr>
        <p:spPr>
          <a:xfrm>
            <a:off x="4891326" y="5219819"/>
            <a:ext cx="2504480" cy="313134"/>
          </a:xfrm>
          <a:prstGeom prst="rect">
            <a:avLst/>
          </a:prstGeom>
          <a:noFill/>
          <a:ln/>
        </p:spPr>
        <p:txBody>
          <a:bodyPr wrap="none" lIns="0" tIns="0" rIns="0" bIns="0" rtlCol="0" anchor="t"/>
          <a:lstStyle/>
          <a:p>
            <a:pPr indent="0" marL="0">
              <a:lnSpc>
                <a:spcPts val="2450"/>
              </a:lnSpc>
              <a:buNone/>
            </a:pPr>
            <a:r>
              <a:rPr lang="en-US" sz="1950" dirty="0">
                <a:solidFill>
                  <a:srgbClr val="F9EEE7"/>
                </a:solidFill>
                <a:latin typeface="Quattrocento" pitchFamily="34" charset="0"/>
                <a:ea typeface="Quattrocento" pitchFamily="34" charset="-122"/>
                <a:cs typeface="Quattrocento" pitchFamily="34" charset="-120"/>
              </a:rPr>
              <a:t>Performance Metrics</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indent="0" marL="0">
              <a:lnSpc>
                <a:spcPts val="2650"/>
              </a:lnSpc>
              <a:buNone/>
            </a:pPr>
            <a:r>
              <a:rPr lang="en-US" sz="1650" dirty="0">
                <a:solidFill>
                  <a:srgbClr val="F9EEE7"/>
                </a:solidFill>
                <a:latin typeface="Quattrocento" pitchFamily="34" charset="0"/>
                <a:ea typeface="Quattrocento" pitchFamily="34" charset="-122"/>
                <a:cs typeface="Quattrocento" pitchFamily="34" charset="-120"/>
              </a:rPr>
              <a:t>We achieved an accuracy of 72% in resume classification, with a precision of 66% and recall of 72% for identifying relevant candidates.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4859" y="610910"/>
            <a:ext cx="13080683" cy="1302544"/>
          </a:xfrm>
          <a:prstGeom prst="rect">
            <a:avLst/>
          </a:prstGeom>
          <a:noFill/>
          <a:ln/>
        </p:spPr>
        <p:txBody>
          <a:bodyPr wrap="square" lIns="0" tIns="0" rIns="0" bIns="0" rtlCol="0" anchor="t"/>
          <a:lstStyle/>
          <a:p>
            <a:pPr indent="0" marL="0">
              <a:lnSpc>
                <a:spcPts val="5100"/>
              </a:lnSpc>
              <a:buNone/>
            </a:pPr>
            <a:r>
              <a:rPr lang="en-US" sz="4100" dirty="0">
                <a:solidFill>
                  <a:srgbClr val="FFD9BE"/>
                </a:solidFill>
                <a:latin typeface="Quattrocento" pitchFamily="34" charset="0"/>
                <a:ea typeface="Quattrocento" pitchFamily="34" charset="-122"/>
                <a:cs typeface="Quattrocento" pitchFamily="34" charset="-120"/>
              </a:rPr>
              <a:t>Evaluating Resume Classification: F1-Macro, Precision, and Recall</a:t>
            </a:r>
            <a:endParaRPr lang="en-US" sz="4100" dirty="0"/>
          </a:p>
        </p:txBody>
      </p:sp>
      <p:sp>
        <p:nvSpPr>
          <p:cNvPr id="3" name="Text 1"/>
          <p:cNvSpPr/>
          <p:nvPr/>
        </p:nvSpPr>
        <p:spPr>
          <a:xfrm>
            <a:off x="774859" y="2466856"/>
            <a:ext cx="2604849" cy="325636"/>
          </a:xfrm>
          <a:prstGeom prst="rect">
            <a:avLst/>
          </a:prstGeom>
          <a:noFill/>
          <a:ln/>
        </p:spPr>
        <p:txBody>
          <a:bodyPr wrap="none" lIns="0" tIns="0" rIns="0" bIns="0" rtlCol="0" anchor="t"/>
          <a:lstStyle/>
          <a:p>
            <a:pPr indent="0" marL="0">
              <a:lnSpc>
                <a:spcPts val="2550"/>
              </a:lnSpc>
              <a:buNone/>
            </a:pPr>
            <a:r>
              <a:rPr lang="en-US" sz="2050" dirty="0">
                <a:solidFill>
                  <a:srgbClr val="FFD9BE"/>
                </a:solidFill>
                <a:latin typeface="Quattrocento" pitchFamily="34" charset="0"/>
                <a:ea typeface="Quattrocento" pitchFamily="34" charset="-122"/>
                <a:cs typeface="Quattrocento" pitchFamily="34" charset="-120"/>
              </a:rPr>
              <a:t>Precision</a:t>
            </a:r>
            <a:endParaRPr lang="en-US" sz="2050" dirty="0"/>
          </a:p>
        </p:txBody>
      </p:sp>
      <p:sp>
        <p:nvSpPr>
          <p:cNvPr id="4" name="Text 2"/>
          <p:cNvSpPr/>
          <p:nvPr/>
        </p:nvSpPr>
        <p:spPr>
          <a:xfrm>
            <a:off x="774859" y="3013829"/>
            <a:ext cx="6270307" cy="1771650"/>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resume category, precision tells me what percentage of resumes I predicted to be in that category were actually in that category. For example, if I predicted 100 resumes as "Software Engineer" and 90 were correct, the precision for that category is 90%.</a:t>
            </a:r>
            <a:endParaRPr lang="en-US" sz="1700" dirty="0"/>
          </a:p>
        </p:txBody>
      </p:sp>
      <p:sp>
        <p:nvSpPr>
          <p:cNvPr id="5" name="Text 3"/>
          <p:cNvSpPr/>
          <p:nvPr/>
        </p:nvSpPr>
        <p:spPr>
          <a:xfrm>
            <a:off x="7592854" y="2466856"/>
            <a:ext cx="2604849" cy="325636"/>
          </a:xfrm>
          <a:prstGeom prst="rect">
            <a:avLst/>
          </a:prstGeom>
          <a:noFill/>
          <a:ln/>
        </p:spPr>
        <p:txBody>
          <a:bodyPr wrap="none" lIns="0" tIns="0" rIns="0" bIns="0" rtlCol="0" anchor="t"/>
          <a:lstStyle/>
          <a:p>
            <a:pPr indent="0" marL="0">
              <a:lnSpc>
                <a:spcPts val="2550"/>
              </a:lnSpc>
              <a:buNone/>
            </a:pPr>
            <a:r>
              <a:rPr lang="en-US" sz="2050" dirty="0">
                <a:solidFill>
                  <a:srgbClr val="FFD9BE"/>
                </a:solidFill>
                <a:latin typeface="Quattrocento" pitchFamily="34" charset="0"/>
                <a:ea typeface="Quattrocento" pitchFamily="34" charset="-122"/>
                <a:cs typeface="Quattrocento" pitchFamily="34" charset="-120"/>
              </a:rPr>
              <a:t>Recall</a:t>
            </a:r>
            <a:endParaRPr lang="en-US" sz="2050" dirty="0"/>
          </a:p>
        </p:txBody>
      </p:sp>
      <p:sp>
        <p:nvSpPr>
          <p:cNvPr id="6" name="Text 4"/>
          <p:cNvSpPr/>
          <p:nvPr/>
        </p:nvSpPr>
        <p:spPr>
          <a:xfrm>
            <a:off x="7592854" y="3013829"/>
            <a:ext cx="6270307" cy="1417320"/>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For each category, recall tells me what percentage of actual resumes in that category we correctly identified. For example, if there were 100 actual Software Engineer resumes and you found 80 of them, the recall for that category is 80%.</a:t>
            </a:r>
            <a:endParaRPr lang="en-US" sz="1700" dirty="0"/>
          </a:p>
        </p:txBody>
      </p:sp>
      <p:sp>
        <p:nvSpPr>
          <p:cNvPr id="7" name="Text 5"/>
          <p:cNvSpPr/>
          <p:nvPr/>
        </p:nvSpPr>
        <p:spPr>
          <a:xfrm>
            <a:off x="774859" y="5455087"/>
            <a:ext cx="2604849" cy="325636"/>
          </a:xfrm>
          <a:prstGeom prst="rect">
            <a:avLst/>
          </a:prstGeom>
          <a:noFill/>
          <a:ln/>
        </p:spPr>
        <p:txBody>
          <a:bodyPr wrap="none" lIns="0" tIns="0" rIns="0" bIns="0" rtlCol="0" anchor="t"/>
          <a:lstStyle/>
          <a:p>
            <a:pPr indent="0" marL="0">
              <a:lnSpc>
                <a:spcPts val="2550"/>
              </a:lnSpc>
              <a:buNone/>
            </a:pPr>
            <a:r>
              <a:rPr lang="en-US" sz="2050" dirty="0">
                <a:solidFill>
                  <a:srgbClr val="FFD9BE"/>
                </a:solidFill>
                <a:latin typeface="Quattrocento" pitchFamily="34" charset="0"/>
                <a:ea typeface="Quattrocento" pitchFamily="34" charset="-122"/>
                <a:cs typeface="Quattrocento" pitchFamily="34" charset="-120"/>
              </a:rPr>
              <a:t>F1-Macro Score</a:t>
            </a:r>
            <a:endParaRPr lang="en-US" sz="2050" dirty="0"/>
          </a:p>
        </p:txBody>
      </p:sp>
      <p:sp>
        <p:nvSpPr>
          <p:cNvPr id="8" name="Text 6"/>
          <p:cNvSpPr/>
          <p:nvPr/>
        </p:nvSpPr>
        <p:spPr>
          <a:xfrm>
            <a:off x="774859" y="6002060"/>
            <a:ext cx="6270307" cy="1417320"/>
          </a:xfrm>
          <a:prstGeom prst="rect">
            <a:avLst/>
          </a:prstGeom>
          <a:noFill/>
          <a:ln/>
        </p:spPr>
        <p:txBody>
          <a:bodyPr wrap="square" lIns="0" tIns="0" rIns="0" bIns="0" rtlCol="0" anchor="t"/>
          <a:lstStyle/>
          <a:p>
            <a:pPr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The F1-macro score is particularly important for my resume classification project because it combines precision and recall into a single metric for each category and gives equal weight to all categories regardless of how many resumes are in each.</a:t>
            </a:r>
            <a:endParaRPr lang="en-US" sz="1700" dirty="0"/>
          </a:p>
        </p:txBody>
      </p:sp>
      <p:sp>
        <p:nvSpPr>
          <p:cNvPr id="9" name="Text 7"/>
          <p:cNvSpPr/>
          <p:nvPr/>
        </p:nvSpPr>
        <p:spPr>
          <a:xfrm>
            <a:off x="7592854" y="5432941"/>
            <a:ext cx="6270307" cy="354330"/>
          </a:xfrm>
          <a:prstGeom prst="rect">
            <a:avLst/>
          </a:prstGeom>
          <a:noFill/>
          <a:ln/>
        </p:spPr>
        <p:txBody>
          <a:bodyPr wrap="none" lIns="0" tIns="0" rIns="0" bIns="0" rtlCol="0" anchor="t"/>
          <a:lstStyle/>
          <a:p>
            <a:pPr indent="0" marL="0">
              <a:lnSpc>
                <a:spcPts val="2750"/>
              </a:lnSpc>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914" y="537091"/>
            <a:ext cx="4581644" cy="572691"/>
          </a:xfrm>
          <a:prstGeom prst="rect">
            <a:avLst/>
          </a:prstGeom>
          <a:noFill/>
          <a:ln/>
        </p:spPr>
        <p:txBody>
          <a:bodyPr wrap="none" lIns="0" tIns="0" rIns="0" bIns="0" rtlCol="0" anchor="t"/>
          <a:lstStyle/>
          <a:p>
            <a:pPr indent="0" marL="0">
              <a:lnSpc>
                <a:spcPts val="4500"/>
              </a:lnSpc>
              <a:buNone/>
            </a:pPr>
            <a:r>
              <a:rPr lang="en-US" sz="3600" dirty="0">
                <a:solidFill>
                  <a:srgbClr val="FFD9BE"/>
                </a:solidFill>
                <a:latin typeface="Quattrocento" pitchFamily="34" charset="0"/>
                <a:ea typeface="Quattrocento" pitchFamily="34" charset="-122"/>
                <a:cs typeface="Quattrocento" pitchFamily="34" charset="-120"/>
              </a:rPr>
              <a:t>Analysis and Insights</a:t>
            </a:r>
            <a:endParaRPr lang="en-US" sz="3600" dirty="0"/>
          </a:p>
        </p:txBody>
      </p:sp>
      <p:pic>
        <p:nvPicPr>
          <p:cNvPr id="4" name="Image 1" descr="preencoded.png">    </p:cNvPr>
          <p:cNvPicPr>
            <a:picLocks noChangeAspect="1"/>
          </p:cNvPicPr>
          <p:nvPr/>
        </p:nvPicPr>
        <p:blipFill>
          <a:blip r:embed="rId2"/>
          <a:stretch>
            <a:fillRect/>
          </a:stretch>
        </p:blipFill>
        <p:spPr>
          <a:xfrm>
            <a:off x="6167914" y="1401842"/>
            <a:ext cx="486727" cy="486728"/>
          </a:xfrm>
          <a:prstGeom prst="rect">
            <a:avLst/>
          </a:prstGeom>
        </p:spPr>
      </p:pic>
      <p:sp>
        <p:nvSpPr>
          <p:cNvPr id="5" name="Text 1"/>
          <p:cNvSpPr/>
          <p:nvPr/>
        </p:nvSpPr>
        <p:spPr>
          <a:xfrm>
            <a:off x="6167914" y="2083237"/>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Key Findings</a:t>
            </a:r>
            <a:endParaRPr lang="en-US" sz="1800" dirty="0"/>
          </a:p>
        </p:txBody>
      </p:sp>
      <p:sp>
        <p:nvSpPr>
          <p:cNvPr id="6" name="Text 2"/>
          <p:cNvSpPr/>
          <p:nvPr/>
        </p:nvSpPr>
        <p:spPr>
          <a:xfrm>
            <a:off x="6167914" y="2486382"/>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Our analysis revealed that resumes with quantifiable achievements and industry-specific keywords were more likely to be classified as highly relevant.</a:t>
            </a:r>
            <a:endParaRPr lang="en-US" sz="1500" dirty="0"/>
          </a:p>
        </p:txBody>
      </p:sp>
      <p:pic>
        <p:nvPicPr>
          <p:cNvPr id="7" name="Image 2" descr="preencoded.png">    </p:cNvPr>
          <p:cNvPicPr>
            <a:picLocks noChangeAspect="1"/>
          </p:cNvPicPr>
          <p:nvPr/>
        </p:nvPicPr>
        <p:blipFill>
          <a:blip r:embed="rId3"/>
          <a:stretch>
            <a:fillRect/>
          </a:stretch>
        </p:blipFill>
        <p:spPr>
          <a:xfrm>
            <a:off x="6167914" y="3693438"/>
            <a:ext cx="486727" cy="486728"/>
          </a:xfrm>
          <a:prstGeom prst="rect">
            <a:avLst/>
          </a:prstGeom>
        </p:spPr>
      </p:pic>
      <p:sp>
        <p:nvSpPr>
          <p:cNvPr id="8" name="Text 3"/>
          <p:cNvSpPr/>
          <p:nvPr/>
        </p:nvSpPr>
        <p:spPr>
          <a:xfrm>
            <a:off x="6167914" y="4374832"/>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Insights</a:t>
            </a:r>
            <a:endParaRPr lang="en-US" sz="1800" dirty="0"/>
          </a:p>
        </p:txBody>
      </p:sp>
      <p:sp>
        <p:nvSpPr>
          <p:cNvPr id="9" name="Text 4"/>
          <p:cNvSpPr/>
          <p:nvPr/>
        </p:nvSpPr>
        <p:spPr>
          <a:xfrm>
            <a:off x="6167914" y="4777978"/>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The model identified emerging skill trends across industries, providing valuable insights for both job seekers and employers.</a:t>
            </a:r>
            <a:endParaRPr lang="en-US" sz="1500" dirty="0"/>
          </a:p>
        </p:txBody>
      </p:sp>
      <p:pic>
        <p:nvPicPr>
          <p:cNvPr id="10" name="Image 3" descr="preencoded.png">    </p:cNvPr>
          <p:cNvPicPr>
            <a:picLocks noChangeAspect="1"/>
          </p:cNvPicPr>
          <p:nvPr/>
        </p:nvPicPr>
        <p:blipFill>
          <a:blip r:embed="rId4"/>
          <a:stretch>
            <a:fillRect/>
          </a:stretch>
        </p:blipFill>
        <p:spPr>
          <a:xfrm>
            <a:off x="6167914" y="5985034"/>
            <a:ext cx="486727" cy="486728"/>
          </a:xfrm>
          <a:prstGeom prst="rect">
            <a:avLst/>
          </a:prstGeom>
        </p:spPr>
      </p:pic>
      <p:sp>
        <p:nvSpPr>
          <p:cNvPr id="11" name="Text 5"/>
          <p:cNvSpPr/>
          <p:nvPr/>
        </p:nvSpPr>
        <p:spPr>
          <a:xfrm>
            <a:off x="6167914" y="6666428"/>
            <a:ext cx="2290763" cy="286345"/>
          </a:xfrm>
          <a:prstGeom prst="rect">
            <a:avLst/>
          </a:prstGeom>
          <a:noFill/>
          <a:ln/>
        </p:spPr>
        <p:txBody>
          <a:bodyPr wrap="none" lIns="0" tIns="0" rIns="0" bIns="0" rtlCol="0" anchor="t"/>
          <a:lstStyle/>
          <a:p>
            <a:pPr algn="l" indent="0" marL="0">
              <a:lnSpc>
                <a:spcPts val="2250"/>
              </a:lnSpc>
              <a:buNone/>
            </a:pPr>
            <a:r>
              <a:rPr lang="en-US" sz="1800" dirty="0">
                <a:solidFill>
                  <a:srgbClr val="F9EEE7"/>
                </a:solidFill>
                <a:latin typeface="Quattrocento" pitchFamily="34" charset="0"/>
                <a:ea typeface="Quattrocento" pitchFamily="34" charset="-122"/>
                <a:cs typeface="Quattrocento" pitchFamily="34" charset="-120"/>
              </a:rPr>
              <a:t>Efficiency Gains</a:t>
            </a:r>
            <a:endParaRPr lang="en-US" sz="1800" dirty="0"/>
          </a:p>
        </p:txBody>
      </p:sp>
      <p:sp>
        <p:nvSpPr>
          <p:cNvPr id="12" name="Text 6"/>
          <p:cNvSpPr/>
          <p:nvPr/>
        </p:nvSpPr>
        <p:spPr>
          <a:xfrm>
            <a:off x="6167914" y="7069574"/>
            <a:ext cx="7780973" cy="622935"/>
          </a:xfrm>
          <a:prstGeom prst="rect">
            <a:avLst/>
          </a:prstGeom>
          <a:noFill/>
          <a:ln/>
        </p:spPr>
        <p:txBody>
          <a:bodyPr wrap="square" lIns="0" tIns="0" rIns="0" bIns="0" rtlCol="0" anchor="t"/>
          <a:lstStyle/>
          <a:p>
            <a:pPr algn="l" indent="0" marL="0">
              <a:lnSpc>
                <a:spcPts val="2450"/>
              </a:lnSpc>
              <a:buNone/>
            </a:pPr>
            <a:r>
              <a:rPr lang="en-US" sz="1500" dirty="0">
                <a:solidFill>
                  <a:srgbClr val="F9EEE7"/>
                </a:solidFill>
                <a:latin typeface="Quattrocento" pitchFamily="34" charset="0"/>
                <a:ea typeface="Quattrocento" pitchFamily="34" charset="-122"/>
                <a:cs typeface="Quattrocento" pitchFamily="34" charset="-120"/>
              </a:rPr>
              <a:t>Implementation of our AI-based screening system reduced resume review time by 75%, allowing HR teams to focus on high-potential candidates.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2024-11-28T04:03:19Z</dcterms:created>
  <dcterms:modified xsi:type="dcterms:W3CDTF">2024-11-28T04:03:19Z</dcterms:modified>
</cp:coreProperties>
</file>